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98" r:id="rId17"/>
    <p:sldId id="272" r:id="rId18"/>
    <p:sldId id="275" r:id="rId19"/>
    <p:sldId id="276" r:id="rId20"/>
    <p:sldId id="277" r:id="rId21"/>
    <p:sldId id="278" r:id="rId22"/>
    <p:sldId id="291" r:id="rId23"/>
    <p:sldId id="292" r:id="rId24"/>
    <p:sldId id="293" r:id="rId25"/>
    <p:sldId id="295" r:id="rId26"/>
    <p:sldId id="296" r:id="rId27"/>
    <p:sldId id="297" r:id="rId28"/>
    <p:sldId id="279" r:id="rId29"/>
    <p:sldId id="280" r:id="rId30"/>
    <p:sldId id="281" r:id="rId31"/>
    <p:sldId id="282" r:id="rId32"/>
    <p:sldId id="283" r:id="rId33"/>
    <p:sldId id="28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1" autoAdjust="0"/>
    <p:restoredTop sz="88423" autoAdjust="0"/>
  </p:normalViewPr>
  <p:slideViewPr>
    <p:cSldViewPr snapToGrid="0" snapToObjects="1">
      <p:cViewPr varScale="1">
        <p:scale>
          <a:sx n="137" d="100"/>
          <a:sy n="137" d="100"/>
        </p:scale>
        <p:origin x="608" y="-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2/6/26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dirty="0"/>
          </a:p>
          <a:p>
            <a:pPr marL="0" lvl="0" indent="0">
              <a:buNone/>
            </a:pPr>
            <a:r>
              <a:rPr dirty="0"/>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dirty="0"/>
          </a:p>
          <a:p>
            <a:pPr marL="0" lvl="0" indent="0">
              <a:buNone/>
            </a:pPr>
            <a:r>
              <a:rPr dirty="0"/>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dirty="0"/>
          </a:p>
          <a:p>
            <a:pPr marL="0" lvl="0" indent="0">
              <a:buNone/>
            </a:pPr>
            <a:r>
              <a:rPr dirty="0"/>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7A9-300C-35B7-EE53-79E26048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3B15-66C5-CD26-F6E1-DBF8D9DE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E83C-A3DF-BBB9-F3F5-A5C09B5A58D1}"/>
              </a:ext>
            </a:extLst>
          </p:cNvPr>
          <p:cNvSpPr>
            <a:spLocks noGrp="1"/>
          </p:cNvSpPr>
          <p:nvPr>
            <p:ph type="body" idx="1"/>
          </p:nvPr>
        </p:nvSpPr>
        <p:spPr/>
        <p:txBody>
          <a:bodyPr/>
          <a:lstStyle/>
          <a:p>
            <a:pPr marL="0" lvl="0" indent="0">
              <a:buNone/>
            </a:pPr>
            <a:endParaRPr dirty="0"/>
          </a:p>
        </p:txBody>
      </p:sp>
      <p:sp>
        <p:nvSpPr>
          <p:cNvPr id="4" name="Slide Number Placeholder 3">
            <a:extLst>
              <a:ext uri="{FF2B5EF4-FFF2-40B4-BE49-F238E27FC236}">
                <a16:creationId xmlns:a16="http://schemas.microsoft.com/office/drawing/2014/main" id="{2DA2D644-E441-4854-7396-A7D3D95110D7}"/>
              </a:ext>
            </a:extLst>
          </p:cNvPr>
          <p:cNvSpPr>
            <a:spLocks noGrp="1"/>
          </p:cNvSpPr>
          <p:nvPr>
            <p:ph type="sldNum" sz="quarter" idx="10"/>
          </p:nvPr>
        </p:nvSpPr>
        <p:spPr/>
        <p:txBody>
          <a:bodyPr/>
          <a:lstStyle/>
          <a:p>
            <a:fld id="{18BDFEC3-8487-43E8-A154-7C12CBC1FFF2}" type="slidenum">
              <a:rPr lang="en-US"/>
              <a:t>16</a:t>
            </a:fld>
            <a:endParaRPr lang="en-US"/>
          </a:p>
        </p:txBody>
      </p:sp>
    </p:spTree>
    <p:extLst>
      <p:ext uri="{BB962C8B-B14F-4D97-AF65-F5344CB8AC3E}">
        <p14:creationId xmlns:p14="http://schemas.microsoft.com/office/powerpoint/2010/main" val="305176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17</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dirty="0"/>
          </a:p>
          <a:p>
            <a:pPr marL="0" lvl="0" indent="0">
              <a:buNone/>
            </a:pPr>
            <a:r>
              <a:rPr dirty="0"/>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dirty="0"/>
          </a:p>
          <a:p>
            <a:pPr marL="0" lvl="0" indent="0">
              <a:buNone/>
            </a:pPr>
            <a:r>
              <a:rPr dirty="0"/>
              <a:t>Takeaway: Epigenomics reveals regulatory potential—which parts of the genome are accessible and how TFs can act. Integration with transcriptomics distinguishes potential from realized activity.</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pPr marL="0" lvl="0" indent="0">
              <a:buNone/>
            </a:pPr>
            <a:r>
              <a:rPr dirty="0"/>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2/6/26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782147"/>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387" y="1676782"/>
            <a:ext cx="4042251" cy="13586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4401911" y="3196299"/>
            <a:ext cx="1975467" cy="1863225"/>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336223"/>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320672"/>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rcRect t="14718"/>
          <a:stretch>
            <a:fillRect/>
          </a:stretch>
        </p:blipFill>
        <p:spPr bwMode="auto">
          <a:xfrm>
            <a:off x="102637" y="1082351"/>
            <a:ext cx="5546240" cy="3367716"/>
          </a:xfrm>
          <a:prstGeom prst="rect">
            <a:avLst/>
          </a:prstGeom>
          <a:noFill/>
          <a:ln w="9525">
            <a:noFill/>
            <a:headEnd/>
            <a:tailEnd/>
          </a:ln>
        </p:spPr>
      </p:pic>
      <p:sp>
        <p:nvSpPr>
          <p:cNvPr id="5" name="TextBox 4">
            <a:extLst>
              <a:ext uri="{FF2B5EF4-FFF2-40B4-BE49-F238E27FC236}">
                <a16:creationId xmlns:a16="http://schemas.microsoft.com/office/drawing/2014/main" id="{818DFC20-E86E-6D4E-3E72-14FBDC5864CB}"/>
              </a:ext>
            </a:extLst>
          </p:cNvPr>
          <p:cNvSpPr txBox="1"/>
          <p:nvPr/>
        </p:nvSpPr>
        <p:spPr>
          <a:xfrm>
            <a:off x="5747658" y="1549327"/>
            <a:ext cx="3116424" cy="2585323"/>
          </a:xfrm>
          <a:prstGeom prst="rect">
            <a:avLst/>
          </a:prstGeom>
          <a:noFill/>
        </p:spPr>
        <p:txBody>
          <a:bodyPr wrap="square">
            <a:spAutoFit/>
          </a:bodyPr>
          <a:lstStyle/>
          <a:p>
            <a:r>
              <a:rPr lang="en-US" dirty="0">
                <a:latin typeface="Georgia" panose="02040502050405020303" pitchFamily="18" charset="0"/>
              </a:rPr>
              <a:t>Integrated </a:t>
            </a:r>
            <a:r>
              <a:rPr lang="en-US" b="1" dirty="0">
                <a:latin typeface="Georgia" panose="02040502050405020303" pitchFamily="18" charset="0"/>
              </a:rPr>
              <a:t>genomics, transcriptomics</a:t>
            </a:r>
            <a:r>
              <a:rPr lang="en-US" dirty="0">
                <a:latin typeface="Georgia" panose="02040502050405020303" pitchFamily="18" charset="0"/>
              </a:rPr>
              <a:t>, and clinical data from matched TCGA samples + </a:t>
            </a:r>
            <a:r>
              <a:rPr lang="en-US" b="1" dirty="0">
                <a:latin typeface="Georgia" panose="02040502050405020303" pitchFamily="18" charset="0"/>
              </a:rPr>
              <a:t>machine learning </a:t>
            </a:r>
            <a:r>
              <a:rPr lang="en-US" dirty="0">
                <a:latin typeface="Georgia" panose="02040502050405020303" pitchFamily="18" charset="0"/>
              </a:rPr>
              <a:t>improve prognosis prediction and identify treatment-relevant biomarkers in head and neck squamous cell carcinoma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A7B1-605A-013D-8A24-0D6C3AAB3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002F7-6223-7B20-D686-322AD1756BDA}"/>
              </a:ext>
            </a:extLst>
          </p:cNvPr>
          <p:cNvSpPr>
            <a:spLocks noGrp="1"/>
          </p:cNvSpPr>
          <p:nvPr>
            <p:ph type="title"/>
          </p:nvPr>
        </p:nvSpPr>
        <p:spPr>
          <a:xfrm>
            <a:off x="457200" y="205979"/>
            <a:ext cx="8229600" cy="857250"/>
          </a:xfrm>
        </p:spPr>
        <p:txBody>
          <a:bodyPr/>
          <a:lstStyle/>
          <a:p>
            <a:pPr marL="0" lvl="0" indent="0">
              <a:buNone/>
            </a:pPr>
            <a:r>
              <a:rPr dirty="0"/>
              <a:t>Parallel Multi-Omics </a:t>
            </a:r>
            <a:r>
              <a:rPr lang="en-US" dirty="0"/>
              <a:t>Databases</a:t>
            </a:r>
            <a:endParaRPr dirty="0"/>
          </a:p>
        </p:txBody>
      </p:sp>
      <p:sp>
        <p:nvSpPr>
          <p:cNvPr id="6" name="TextBox 5">
            <a:extLst>
              <a:ext uri="{FF2B5EF4-FFF2-40B4-BE49-F238E27FC236}">
                <a16:creationId xmlns:a16="http://schemas.microsoft.com/office/drawing/2014/main" id="{B91FE930-27C0-8F82-75B7-8898CA51F46A}"/>
              </a:ext>
            </a:extLst>
          </p:cNvPr>
          <p:cNvSpPr txBox="1"/>
          <p:nvPr/>
        </p:nvSpPr>
        <p:spPr>
          <a:xfrm>
            <a:off x="0" y="914400"/>
            <a:ext cx="4814596" cy="4524315"/>
          </a:xfrm>
          <a:prstGeom prst="rect">
            <a:avLst/>
          </a:prstGeom>
          <a:noFill/>
        </p:spPr>
        <p:txBody>
          <a:bodyPr wrap="square">
            <a:spAutoFit/>
          </a:bodyPr>
          <a:lstStyle/>
          <a:p>
            <a:pPr>
              <a:buNone/>
            </a:pPr>
            <a:r>
              <a:rPr lang="en-US" sz="1600" b="1" dirty="0">
                <a:latin typeface="Georgia" panose="02040502050405020303" pitchFamily="18" charset="0"/>
              </a:rPr>
              <a:t>Primary Data Resources</a:t>
            </a:r>
            <a:endParaRPr lang="en-US" sz="1600" dirty="0">
              <a:latin typeface="Georgia" panose="02040502050405020303" pitchFamily="18" charset="0"/>
            </a:endParaRPr>
          </a:p>
          <a:p>
            <a:r>
              <a:rPr lang="en-US" sz="1600" b="1" dirty="0">
                <a:latin typeface="Georgia" panose="02040502050405020303" pitchFamily="18" charset="0"/>
              </a:rPr>
              <a:t>TCGA</a:t>
            </a:r>
            <a:r>
              <a:rPr lang="en-US" sz="1600" dirty="0">
                <a:latin typeface="Georgia" panose="02040502050405020303" pitchFamily="18" charset="0"/>
              </a:rPr>
              <a:t> (The Cancer Genome Atlas): 33 cancer types; genomics, RNA-seq, methylation, CNV from same tumor samples</a:t>
            </a:r>
          </a:p>
          <a:p>
            <a:r>
              <a:rPr lang="en-US" sz="1600" b="1" dirty="0">
                <a:latin typeface="Georgia" panose="02040502050405020303" pitchFamily="18" charset="0"/>
              </a:rPr>
              <a:t>CPTAC </a:t>
            </a:r>
            <a:r>
              <a:rPr lang="en-US" sz="1600" dirty="0">
                <a:latin typeface="Georgia" panose="02040502050405020303" pitchFamily="18" charset="0"/>
              </a:rPr>
              <a:t>proteomics/</a:t>
            </a:r>
            <a:r>
              <a:rPr lang="en-US" sz="1600" dirty="0" err="1">
                <a:latin typeface="Georgia" panose="02040502050405020303" pitchFamily="18" charset="0"/>
              </a:rPr>
              <a:t>phosphoproteomics</a:t>
            </a:r>
            <a:r>
              <a:rPr lang="en-US" sz="1600" dirty="0">
                <a:latin typeface="Georgia" panose="02040502050405020303" pitchFamily="18" charset="0"/>
              </a:rPr>
              <a:t> to TCGA samples</a:t>
            </a:r>
          </a:p>
          <a:p>
            <a:r>
              <a:rPr lang="en-US" sz="1600" b="1" dirty="0">
                <a:latin typeface="Georgia" panose="02040502050405020303" pitchFamily="18" charset="0"/>
              </a:rPr>
              <a:t>ICGC </a:t>
            </a:r>
            <a:r>
              <a:rPr lang="en-US" sz="1600" dirty="0">
                <a:latin typeface="Georgia" panose="02040502050405020303" pitchFamily="18" charset="0"/>
              </a:rPr>
              <a:t>International cancer genomics, matched multi-omics</a:t>
            </a:r>
          </a:p>
          <a:p>
            <a:r>
              <a:rPr lang="en-US" sz="1600" b="1" dirty="0">
                <a:latin typeface="Georgia" panose="02040502050405020303" pitchFamily="18" charset="0"/>
              </a:rPr>
              <a:t>TARGET</a:t>
            </a:r>
            <a:r>
              <a:rPr lang="en-US" sz="1600" dirty="0">
                <a:latin typeface="Georgia" panose="02040502050405020303" pitchFamily="18" charset="0"/>
              </a:rPr>
              <a:t>: Pediatric cancers with matched multi-omics</a:t>
            </a:r>
          </a:p>
          <a:p>
            <a:r>
              <a:rPr lang="en-US" sz="1600" b="1" dirty="0" err="1">
                <a:latin typeface="Georgia" panose="02040502050405020303" pitchFamily="18" charset="0"/>
              </a:rPr>
              <a:t>BeatAML</a:t>
            </a:r>
            <a:r>
              <a:rPr lang="en-US" sz="1600" dirty="0">
                <a:latin typeface="Georgia" panose="02040502050405020303" pitchFamily="18" charset="0"/>
              </a:rPr>
              <a:t>: Acute myeloid leukemia with matched multi-omics plus drug response</a:t>
            </a:r>
          </a:p>
          <a:p>
            <a:r>
              <a:rPr lang="en-US" sz="1600" b="1" dirty="0">
                <a:latin typeface="Georgia" panose="02040502050405020303" pitchFamily="18" charset="0"/>
              </a:rPr>
              <a:t>CCLE</a:t>
            </a:r>
            <a:r>
              <a:rPr lang="en-US" sz="1600" dirty="0">
                <a:latin typeface="Georgia" panose="02040502050405020303" pitchFamily="18" charset="0"/>
              </a:rPr>
              <a:t> ~1,000 cancer cell lines with matched genomics/transcriptomics/proteomics</a:t>
            </a:r>
          </a:p>
          <a:p>
            <a:r>
              <a:rPr lang="en-US" sz="1600" b="1" dirty="0" err="1">
                <a:latin typeface="Georgia" panose="02040502050405020303" pitchFamily="18" charset="0"/>
              </a:rPr>
              <a:t>DepMap</a:t>
            </a:r>
            <a:r>
              <a:rPr lang="en-US" sz="1600" b="1" dirty="0">
                <a:latin typeface="Georgia" panose="02040502050405020303" pitchFamily="18" charset="0"/>
              </a:rPr>
              <a:t> </a:t>
            </a:r>
            <a:r>
              <a:rPr lang="en-US" sz="1600" dirty="0">
                <a:latin typeface="Georgia" panose="02040502050405020303" pitchFamily="18" charset="0"/>
              </a:rPr>
              <a:t>(Cancer Dependency Map): Builds on CCLE, adds CRISPR screens</a:t>
            </a:r>
          </a:p>
          <a:p>
            <a:r>
              <a:rPr lang="en-US" sz="1600" b="1" dirty="0" err="1">
                <a:latin typeface="Georgia" panose="02040502050405020303" pitchFamily="18" charset="0"/>
              </a:rPr>
              <a:t>GTEx</a:t>
            </a:r>
            <a:r>
              <a:rPr lang="en-US" sz="1600" b="1" dirty="0">
                <a:latin typeface="Georgia" panose="02040502050405020303" pitchFamily="18" charset="0"/>
              </a:rPr>
              <a:t>: </a:t>
            </a:r>
            <a:r>
              <a:rPr lang="en-US" sz="1600" dirty="0">
                <a:latin typeface="Georgia" panose="02040502050405020303" pitchFamily="18" charset="0"/>
              </a:rPr>
              <a:t>54 normal tissues, matched WGS + RNA</a:t>
            </a:r>
          </a:p>
          <a:p>
            <a:endParaRPr lang="en-US" sz="1600" dirty="0">
              <a:latin typeface="Georgia" panose="02040502050405020303" pitchFamily="18" charset="0"/>
            </a:endParaRPr>
          </a:p>
        </p:txBody>
      </p:sp>
      <p:sp>
        <p:nvSpPr>
          <p:cNvPr id="8" name="TextBox 7">
            <a:extLst>
              <a:ext uri="{FF2B5EF4-FFF2-40B4-BE49-F238E27FC236}">
                <a16:creationId xmlns:a16="http://schemas.microsoft.com/office/drawing/2014/main" id="{C45654AE-23AE-306E-2A6B-5BE0B74AB7F6}"/>
              </a:ext>
            </a:extLst>
          </p:cNvPr>
          <p:cNvSpPr txBox="1"/>
          <p:nvPr/>
        </p:nvSpPr>
        <p:spPr>
          <a:xfrm>
            <a:off x="4749283" y="884291"/>
            <a:ext cx="4590660" cy="2554545"/>
          </a:xfrm>
          <a:prstGeom prst="rect">
            <a:avLst/>
          </a:prstGeom>
          <a:noFill/>
        </p:spPr>
        <p:txBody>
          <a:bodyPr wrap="square">
            <a:spAutoFit/>
          </a:bodyPr>
          <a:lstStyle/>
          <a:p>
            <a:r>
              <a:rPr lang="en-US" sz="1600" b="1" dirty="0">
                <a:latin typeface="Georgia" panose="02040502050405020303" pitchFamily="18" charset="0"/>
              </a:rPr>
              <a:t>Access Portals/Analysis Platforms</a:t>
            </a:r>
          </a:p>
          <a:p>
            <a:r>
              <a:rPr lang="en-US" sz="1600" b="1" dirty="0">
                <a:latin typeface="Georgia" panose="02040502050405020303" pitchFamily="18" charset="0"/>
              </a:rPr>
              <a:t>GDC Data Portal </a:t>
            </a:r>
            <a:r>
              <a:rPr lang="en-US" sz="1600" dirty="0">
                <a:latin typeface="Georgia" panose="02040502050405020303" pitchFamily="18" charset="0"/>
              </a:rPr>
              <a:t>(Genomic Data Commons): Hosts and provides access to TCGA and TARGET data</a:t>
            </a:r>
          </a:p>
          <a:p>
            <a:r>
              <a:rPr lang="en-US" sz="1600" b="1" dirty="0" err="1">
                <a:latin typeface="Georgia" panose="02040502050405020303" pitchFamily="18" charset="0"/>
              </a:rPr>
              <a:t>cBioPortal</a:t>
            </a:r>
            <a:r>
              <a:rPr lang="en-US" sz="1600" b="1" dirty="0">
                <a:latin typeface="Georgia" panose="02040502050405020303" pitchFamily="18" charset="0"/>
              </a:rPr>
              <a:t>: </a:t>
            </a:r>
            <a:r>
              <a:rPr lang="en-US" sz="1600" dirty="0">
                <a:latin typeface="Georgia" panose="02040502050405020303" pitchFamily="18" charset="0"/>
              </a:rPr>
              <a:t>Visualization and analysis platform for TCGA and other cancer studies</a:t>
            </a:r>
          </a:p>
          <a:p>
            <a:r>
              <a:rPr lang="en-US" sz="1600" b="1" dirty="0">
                <a:latin typeface="Georgia" panose="02040502050405020303" pitchFamily="18" charset="0"/>
              </a:rPr>
              <a:t>UCSC Xena: </a:t>
            </a:r>
            <a:r>
              <a:rPr lang="en-US" sz="1600" dirty="0">
                <a:latin typeface="Georgia" panose="02040502050405020303" pitchFamily="18" charset="0"/>
              </a:rPr>
              <a:t>Integrative multi-omics analysis and visualization browser</a:t>
            </a:r>
          </a:p>
          <a:p>
            <a:r>
              <a:rPr lang="en-US" sz="1600" b="1" dirty="0" err="1">
                <a:latin typeface="Georgia" panose="02040502050405020303" pitchFamily="18" charset="0"/>
              </a:rPr>
              <a:t>LinkedOmics</a:t>
            </a:r>
            <a:r>
              <a:rPr lang="en-US" sz="1600" b="1" dirty="0">
                <a:latin typeface="Georgia" panose="02040502050405020303" pitchFamily="18" charset="0"/>
              </a:rPr>
              <a:t>: </a:t>
            </a:r>
            <a:r>
              <a:rPr lang="en-US" sz="1600" dirty="0">
                <a:latin typeface="Georgia" panose="02040502050405020303" pitchFamily="18" charset="0"/>
              </a:rPr>
              <a:t>Multi-omics correlation and pathway analysis tool</a:t>
            </a:r>
          </a:p>
        </p:txBody>
      </p:sp>
    </p:spTree>
    <p:extLst>
      <p:ext uri="{BB962C8B-B14F-4D97-AF65-F5344CB8AC3E}">
        <p14:creationId xmlns:p14="http://schemas.microsoft.com/office/powerpoint/2010/main" val="204870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259227"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717756" y="1319464"/>
            <a:ext cx="324997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a:t>
            </a:r>
            <a:r>
              <a:rPr lang="en-US" dirty="0"/>
              <a:t>”What appears to be happening”</a:t>
            </a:r>
            <a:endParaRPr dirty="0"/>
          </a:p>
        </p:txBody>
      </p:sp>
      <p:pic>
        <p:nvPicPr>
          <p:cNvPr id="3" name="Picture 1" descr="figures/transcriptomics-technologies.png"/>
          <p:cNvPicPr>
            <a:picLocks noGrp="1" noChangeAspect="1"/>
          </p:cNvPicPr>
          <p:nvPr/>
        </p:nvPicPr>
        <p:blipFill>
          <a:blip r:embed="rId3"/>
          <a:stretch>
            <a:fillRect/>
          </a:stretch>
        </p:blipFill>
        <p:spPr bwMode="auto">
          <a:xfrm>
            <a:off x="77117" y="898350"/>
            <a:ext cx="5027042" cy="4234133"/>
          </a:xfrm>
          <a:prstGeom prst="rect">
            <a:avLst/>
          </a:prstGeom>
          <a:noFill/>
          <a:ln w="9525">
            <a:noFill/>
            <a:headEnd/>
            <a:tailEnd/>
          </a:ln>
        </p:spPr>
      </p:pic>
      <p:sp>
        <p:nvSpPr>
          <p:cNvPr id="4" name="Content Placeholder 3"/>
          <p:cNvSpPr>
            <a:spLocks noGrp="1"/>
          </p:cNvSpPr>
          <p:nvPr>
            <p:ph sz="half" idx="2"/>
          </p:nvPr>
        </p:nvSpPr>
        <p:spPr>
          <a:xfrm>
            <a:off x="5105400" y="1344085"/>
            <a:ext cx="4038600" cy="3394472"/>
          </a:xfrm>
        </p:spPr>
        <p:txBody>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5898</Words>
  <Application>Microsoft Macintosh PowerPoint</Application>
  <PresentationFormat>On-screen Show (16:9)</PresentationFormat>
  <Paragraphs>537</Paragraphs>
  <Slides>33</Slides>
  <Notes>30</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Parallel Multi-Omics Databases</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35</cp:revision>
  <dcterms:created xsi:type="dcterms:W3CDTF">2026-02-05T13:19:25Z</dcterms:created>
  <dcterms:modified xsi:type="dcterms:W3CDTF">2026-02-06T05:47:31Z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